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9dce60682_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9dce60682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9b4b43b3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9b4b43b3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8e466f298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8e466f298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8e466f29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8e466f29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9dce60682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9dce60682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e466f298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e466f298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8e466f298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8e466f298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8e466f298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8e466f29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8e466f29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8e466f29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dce60682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9dce60682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e466f29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e466f2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8e466f29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8e466f29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9dce6068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9dce6068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8e466f298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8e466f298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9dce60682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9dce60682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9dce6068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9dce6068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9b4b43b3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9b4b43b3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9b4b43b3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9b4b43b3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9b4b43b3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9b4b43b3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9b4b43b3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9b4b43b3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9b4b43b3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9b4b43b3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9b4b43b3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9b4b43b3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4b43b3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9b4b43b3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6.jpg"/><Relationship Id="rId5" Type="http://schemas.openxmlformats.org/officeDocument/2006/relationships/image" Target="../media/image20.jpg"/><Relationship Id="rId6" Type="http://schemas.openxmlformats.org/officeDocument/2006/relationships/image" Target="../media/image25.jpg"/><Relationship Id="rId7" Type="http://schemas.openxmlformats.org/officeDocument/2006/relationships/image" Target="../media/image24.jpg"/><Relationship Id="rId8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8999">
              <a:schemeClr val="lt1"/>
            </a:gs>
            <a:gs pos="77000">
              <a:srgbClr val="B080C1">
                <a:alpha val="6666"/>
              </a:srgbClr>
            </a:gs>
            <a:gs pos="94000">
              <a:srgbClr val="610083">
                <a:alpha val="18431"/>
              </a:srgbClr>
            </a:gs>
            <a:gs pos="100000">
              <a:srgbClr val="610083"/>
            </a:gs>
          </a:gsLst>
          <a:lin ang="5400700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917750" y="2028425"/>
            <a:ext cx="5590200" cy="2124900"/>
          </a:xfrm>
          <a:prstGeom prst="roundRect">
            <a:avLst>
              <a:gd fmla="val 16667" name="adj"/>
            </a:avLst>
          </a:prstGeom>
          <a:solidFill>
            <a:srgbClr val="038C73">
              <a:alpha val="7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Integrantes: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Carlos Dominciano </a:t>
            </a:r>
            <a:r>
              <a:rPr b="1" lang="pt-BR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RA </a:t>
            </a:r>
            <a:r>
              <a:rPr lang="pt-BR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01212110,</a:t>
            </a:r>
            <a:endParaRPr sz="14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Diego Silva </a:t>
            </a:r>
            <a:r>
              <a:rPr b="1" lang="pt-BR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RA </a:t>
            </a:r>
            <a:r>
              <a:rPr lang="pt-BR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01212083, </a:t>
            </a:r>
            <a:r>
              <a:rPr lang="pt-BR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Guilherme Brandão </a:t>
            </a:r>
            <a:r>
              <a:rPr b="1" lang="pt-BR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RA </a:t>
            </a:r>
            <a:r>
              <a:rPr lang="pt-BR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01212097,</a:t>
            </a:r>
            <a:endParaRPr sz="14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Hanna Santos </a:t>
            </a:r>
            <a:r>
              <a:rPr b="1" lang="pt-BR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RA </a:t>
            </a:r>
            <a:r>
              <a:rPr lang="pt-BR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01212068, </a:t>
            </a:r>
            <a:endParaRPr sz="14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Isaque Monteiro </a:t>
            </a:r>
            <a:r>
              <a:rPr b="1" lang="pt-BR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RA </a:t>
            </a:r>
            <a:r>
              <a:rPr lang="pt-BR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01212069, </a:t>
            </a:r>
            <a:endParaRPr sz="14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Milena Fazolim </a:t>
            </a:r>
            <a:r>
              <a:rPr b="1" lang="pt-BR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RA </a:t>
            </a:r>
            <a:r>
              <a:rPr lang="pt-BR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01212164</a:t>
            </a:r>
            <a:endParaRPr sz="14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0" y="2082725"/>
            <a:ext cx="144900" cy="2016300"/>
          </a:xfrm>
          <a:prstGeom prst="roundRect">
            <a:avLst>
              <a:gd fmla="val 16667" name="adj"/>
            </a:avLst>
          </a:prstGeom>
          <a:solidFill>
            <a:srgbClr val="038C73">
              <a:alpha val="7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731200" y="384413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Ingresse</a:t>
            </a:r>
            <a:endParaRPr sz="24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00" y="297751"/>
            <a:ext cx="1095450" cy="7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21438" l="23293" r="24103" t="30102"/>
          <a:stretch/>
        </p:blipFill>
        <p:spPr>
          <a:xfrm>
            <a:off x="2451600" y="183200"/>
            <a:ext cx="6553073" cy="460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/>
          <p:nvPr/>
        </p:nvSpPr>
        <p:spPr>
          <a:xfrm>
            <a:off x="-217625" y="4015025"/>
            <a:ext cx="3714900" cy="924300"/>
          </a:xfrm>
          <a:prstGeom prst="roundRect">
            <a:avLst>
              <a:gd fmla="val 16667" name="adj"/>
            </a:avLst>
          </a:prstGeom>
          <a:solidFill>
            <a:srgbClr val="6100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Lean UX Canvas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925700" y="3149475"/>
            <a:ext cx="27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Ingresse</a:t>
            </a:r>
            <a:endParaRPr sz="20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25" y="3195674"/>
            <a:ext cx="602678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08999"/>
            <a:ext cx="1762675" cy="17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6625" y="98675"/>
            <a:ext cx="661171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75" y="48815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5686825" y="2109600"/>
            <a:ext cx="3714900" cy="924300"/>
          </a:xfrm>
          <a:prstGeom prst="roundRect">
            <a:avLst>
              <a:gd fmla="val 16667" name="adj"/>
            </a:avLst>
          </a:prstGeom>
          <a:solidFill>
            <a:srgbClr val="038C73">
              <a:alpha val="7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StoryBoard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625" y="152400"/>
            <a:ext cx="2725549" cy="4838701"/>
          </a:xfrm>
          <a:prstGeom prst="rect">
            <a:avLst/>
          </a:prstGeom>
          <a:noFill/>
          <a:ln cap="flat" cmpd="sng" w="19050">
            <a:solidFill>
              <a:srgbClr val="61008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" name="Google Shape;169;p24"/>
          <p:cNvSpPr txBox="1"/>
          <p:nvPr/>
        </p:nvSpPr>
        <p:spPr>
          <a:xfrm>
            <a:off x="6407400" y="852500"/>
            <a:ext cx="27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Ingresse</a:t>
            </a:r>
            <a:endParaRPr sz="20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6125" y="898699"/>
            <a:ext cx="602678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 b="8586" l="0" r="0" t="-2943"/>
          <a:stretch/>
        </p:blipFill>
        <p:spPr>
          <a:xfrm>
            <a:off x="390125" y="253875"/>
            <a:ext cx="8363751" cy="4373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1074475" y="0"/>
            <a:ext cx="27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Ingresse</a:t>
            </a:r>
            <a:endParaRPr sz="20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200" y="46199"/>
            <a:ext cx="602678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/>
          <p:nvPr/>
        </p:nvSpPr>
        <p:spPr>
          <a:xfrm>
            <a:off x="6952350" y="3917425"/>
            <a:ext cx="2600400" cy="900000"/>
          </a:xfrm>
          <a:prstGeom prst="roundRect">
            <a:avLst>
              <a:gd fmla="val 16667" name="adj"/>
            </a:avLst>
          </a:prstGeom>
          <a:solidFill>
            <a:srgbClr val="6100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Planner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/>
          <p:nvPr/>
        </p:nvSpPr>
        <p:spPr>
          <a:xfrm>
            <a:off x="-332350" y="1943900"/>
            <a:ext cx="2855700" cy="888900"/>
          </a:xfrm>
          <a:prstGeom prst="roundRect">
            <a:avLst>
              <a:gd fmla="val 16667" name="adj"/>
            </a:avLst>
          </a:prstGeom>
          <a:solidFill>
            <a:srgbClr val="038C73">
              <a:alpha val="7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Desenho solução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4" name="Google Shape;184;p26"/>
          <p:cNvSpPr/>
          <p:nvPr/>
        </p:nvSpPr>
        <p:spPr>
          <a:xfrm>
            <a:off x="265750" y="3224025"/>
            <a:ext cx="1861500" cy="62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Desenho de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negócio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1062400" y="815150"/>
            <a:ext cx="27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Ingresse</a:t>
            </a:r>
            <a:endParaRPr sz="20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25" y="861349"/>
            <a:ext cx="602678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9550" y="709875"/>
            <a:ext cx="6423650" cy="3723750"/>
          </a:xfrm>
          <a:prstGeom prst="rect">
            <a:avLst/>
          </a:prstGeom>
          <a:noFill/>
          <a:ln cap="flat" cmpd="sng" w="19050">
            <a:solidFill>
              <a:srgbClr val="61008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/>
          <p:nvPr/>
        </p:nvSpPr>
        <p:spPr>
          <a:xfrm>
            <a:off x="-332350" y="1943900"/>
            <a:ext cx="2855700" cy="888900"/>
          </a:xfrm>
          <a:prstGeom prst="roundRect">
            <a:avLst>
              <a:gd fmla="val 16667" name="adj"/>
            </a:avLst>
          </a:prstGeom>
          <a:solidFill>
            <a:srgbClr val="038C73">
              <a:alpha val="7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Desenho solução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525" y="586538"/>
            <a:ext cx="6315850" cy="3970420"/>
          </a:xfrm>
          <a:prstGeom prst="rect">
            <a:avLst/>
          </a:prstGeom>
          <a:noFill/>
          <a:ln cap="flat" cmpd="sng" w="19050">
            <a:solidFill>
              <a:srgbClr val="61008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" name="Google Shape;194;p27"/>
          <p:cNvSpPr/>
          <p:nvPr/>
        </p:nvSpPr>
        <p:spPr>
          <a:xfrm>
            <a:off x="265750" y="3224025"/>
            <a:ext cx="1861500" cy="62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Desenho</a:t>
            </a:r>
            <a:r>
              <a:rPr lang="pt-BR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técnico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1062400" y="815150"/>
            <a:ext cx="27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Ingresse</a:t>
            </a:r>
            <a:endParaRPr sz="20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125" y="861349"/>
            <a:ext cx="602678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/>
        </p:nvSpPr>
        <p:spPr>
          <a:xfrm>
            <a:off x="1239150" y="611000"/>
            <a:ext cx="27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Ingresse</a:t>
            </a:r>
            <a:endParaRPr sz="20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75" y="657199"/>
            <a:ext cx="602678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/>
          <p:nvPr/>
        </p:nvSpPr>
        <p:spPr>
          <a:xfrm>
            <a:off x="-131825" y="1986750"/>
            <a:ext cx="3741900" cy="1170000"/>
          </a:xfrm>
          <a:prstGeom prst="roundRect">
            <a:avLst>
              <a:gd fmla="val 16667" name="adj"/>
            </a:avLst>
          </a:prstGeom>
          <a:solidFill>
            <a:srgbClr val="6100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Visita virtual 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Totem de Autoatendimento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1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813" y="481688"/>
            <a:ext cx="7446377" cy="41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/>
        </p:nvSpPr>
        <p:spPr>
          <a:xfrm>
            <a:off x="1279725" y="0"/>
            <a:ext cx="27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Ingresse</a:t>
            </a:r>
            <a:endParaRPr sz="20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50" y="46199"/>
            <a:ext cx="602678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/>
          <p:nvPr/>
        </p:nvSpPr>
        <p:spPr>
          <a:xfrm>
            <a:off x="6873850" y="4014050"/>
            <a:ext cx="2362800" cy="900000"/>
          </a:xfrm>
          <a:prstGeom prst="roundRect">
            <a:avLst>
              <a:gd fmla="val 16667" name="adj"/>
            </a:avLst>
          </a:prstGeom>
          <a:solidFill>
            <a:srgbClr val="038C73">
              <a:alpha val="7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Diagrama BD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25" y="626863"/>
            <a:ext cx="8839200" cy="38897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/>
          <p:nvPr/>
        </p:nvSpPr>
        <p:spPr>
          <a:xfrm>
            <a:off x="-237700" y="4038200"/>
            <a:ext cx="2362800" cy="900000"/>
          </a:xfrm>
          <a:prstGeom prst="roundRect">
            <a:avLst>
              <a:gd fmla="val 16667" name="adj"/>
            </a:avLst>
          </a:prstGeom>
          <a:solidFill>
            <a:srgbClr val="6100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GitHub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1078200" y="54475"/>
            <a:ext cx="27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Ingresse</a:t>
            </a:r>
            <a:endParaRPr sz="20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925" y="100674"/>
            <a:ext cx="602678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/>
        </p:nvSpPr>
        <p:spPr>
          <a:xfrm>
            <a:off x="1078200" y="54475"/>
            <a:ext cx="27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Ingresse</a:t>
            </a:r>
            <a:endParaRPr sz="20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25" y="100674"/>
            <a:ext cx="602678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38" y="600800"/>
            <a:ext cx="8051725" cy="370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/>
          <p:nvPr/>
        </p:nvSpPr>
        <p:spPr>
          <a:xfrm>
            <a:off x="7484600" y="3981825"/>
            <a:ext cx="2985600" cy="900000"/>
          </a:xfrm>
          <a:prstGeom prst="roundRect">
            <a:avLst>
              <a:gd fmla="val 16667" name="adj"/>
            </a:avLst>
          </a:prstGeom>
          <a:solidFill>
            <a:srgbClr val="038C73">
              <a:alpha val="7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Azure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-69075" y="3790675"/>
            <a:ext cx="3316200" cy="758700"/>
          </a:xfrm>
          <a:prstGeom prst="roundRect">
            <a:avLst>
              <a:gd fmla="val 16667" name="adj"/>
            </a:avLst>
          </a:prstGeom>
          <a:solidFill>
            <a:srgbClr val="6100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</a:rPr>
              <a:t>Contexto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362675" y="605550"/>
            <a:ext cx="39795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38C73"/>
                </a:solidFill>
                <a:latin typeface="Courier New"/>
                <a:ea typeface="Courier New"/>
                <a:cs typeface="Courier New"/>
                <a:sym typeface="Courier New"/>
              </a:rPr>
              <a:t>Solução </a:t>
            </a:r>
            <a:endParaRPr sz="1700">
              <a:solidFill>
                <a:srgbClr val="038C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Courier New"/>
              <a:buChar char="●"/>
            </a:pPr>
            <a:r>
              <a:rPr lang="pt-BR" sz="15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Alerta de volume maior de pessoas;</a:t>
            </a:r>
            <a:endParaRPr sz="15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Courier New"/>
              <a:buChar char="●"/>
            </a:pPr>
            <a:r>
              <a:rPr lang="pt-BR" sz="15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Identificar rapidamente a necessidade de troca/manutenção;</a:t>
            </a:r>
            <a:endParaRPr sz="15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Courier New"/>
              <a:buChar char="●"/>
            </a:pPr>
            <a:r>
              <a:rPr lang="pt-BR" sz="15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Monitoramento de hardware's full time;</a:t>
            </a:r>
            <a:endParaRPr sz="15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Courier New"/>
              <a:buChar char="●"/>
            </a:pPr>
            <a:r>
              <a:rPr lang="pt-BR" sz="15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Aumento da </a:t>
            </a:r>
            <a:r>
              <a:rPr lang="pt-BR" sz="15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performance</a:t>
            </a:r>
            <a:r>
              <a:rPr lang="pt-BR" sz="15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do hardware;</a:t>
            </a:r>
            <a:endParaRPr sz="15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Courier New"/>
              <a:buChar char="●"/>
            </a:pPr>
            <a:r>
              <a:rPr lang="pt-BR" sz="15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Clientes satisfeitos pela velocidade do auto-atendimento.</a:t>
            </a:r>
            <a:endParaRPr sz="15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538100" y="651750"/>
            <a:ext cx="3494700" cy="28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38C73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pt-BR" sz="1700">
                <a:solidFill>
                  <a:srgbClr val="038C73"/>
                </a:solidFill>
                <a:latin typeface="Courier New"/>
                <a:ea typeface="Courier New"/>
                <a:cs typeface="Courier New"/>
                <a:sym typeface="Courier New"/>
              </a:rPr>
              <a:t>roblema </a:t>
            </a:r>
            <a:endParaRPr sz="1700">
              <a:solidFill>
                <a:srgbClr val="038C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Courier New"/>
              <a:buChar char="●"/>
            </a:pPr>
            <a:r>
              <a:rPr lang="pt-BR" sz="15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Alta demanda repentina e sem preparo;</a:t>
            </a:r>
            <a:endParaRPr sz="15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Courier New"/>
              <a:buChar char="●"/>
            </a:pPr>
            <a:r>
              <a:rPr lang="pt-BR" sz="15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Hardware's danificados;</a:t>
            </a:r>
            <a:endParaRPr sz="15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Courier New"/>
              <a:buChar char="●"/>
            </a:pPr>
            <a:r>
              <a:rPr lang="pt-BR" sz="15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Hardware's com pouca vida útil;</a:t>
            </a:r>
            <a:endParaRPr sz="15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Courier New"/>
              <a:buChar char="●"/>
            </a:pPr>
            <a:r>
              <a:rPr lang="pt-BR" sz="15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Altas filas por lentidão do sistema;</a:t>
            </a:r>
            <a:endParaRPr sz="15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Courier New"/>
              <a:buChar char="●"/>
            </a:pPr>
            <a:r>
              <a:rPr lang="pt-BR" sz="15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Clientes impacientes.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91159" r="91151" t="0"/>
          <a:stretch/>
        </p:blipFill>
        <p:spPr>
          <a:xfrm>
            <a:off x="7466875" y="2943981"/>
            <a:ext cx="1677125" cy="221854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958225" y="159150"/>
            <a:ext cx="27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Ingresse</a:t>
            </a:r>
            <a:endParaRPr sz="20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50" y="205349"/>
            <a:ext cx="602678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/>
          <p:nvPr/>
        </p:nvSpPr>
        <p:spPr>
          <a:xfrm>
            <a:off x="5312600" y="1279850"/>
            <a:ext cx="3972000" cy="917700"/>
          </a:xfrm>
          <a:prstGeom prst="roundRect">
            <a:avLst>
              <a:gd fmla="val 16667" name="adj"/>
            </a:avLst>
          </a:prstGeom>
          <a:solidFill>
            <a:srgbClr val="6100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Definição de inovação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4" name="Google Shape;234;p32"/>
          <p:cNvSpPr/>
          <p:nvPr/>
        </p:nvSpPr>
        <p:spPr>
          <a:xfrm>
            <a:off x="265550" y="144875"/>
            <a:ext cx="4306500" cy="48900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Buscamos tornar a monitoração e a manutenção do auto-atendimento mais acessível e rentável, com o objetivo de facilitar as cargas de trabalho e precisão de dados obtidos por estabelecimentos e funcionários de atendimento ao público de entretenimentos variados,</a:t>
            </a:r>
            <a:endParaRPr sz="15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através de alertas, dados em forma gráfica e sugestões de planejamentos futuros, poupando gastos a longo prazo com manutenção e gestão de recursos humanos e de equipamento. (TESTE)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6489813" y="368400"/>
            <a:ext cx="27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Ingresse</a:t>
            </a:r>
            <a:endParaRPr sz="20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537" y="414599"/>
            <a:ext cx="602678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2075" y="2393725"/>
            <a:ext cx="2641150" cy="26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/>
          <p:nvPr/>
        </p:nvSpPr>
        <p:spPr>
          <a:xfrm>
            <a:off x="6230150" y="2028450"/>
            <a:ext cx="3151800" cy="978000"/>
          </a:xfrm>
          <a:prstGeom prst="roundRect">
            <a:avLst>
              <a:gd fmla="val 16667" name="adj"/>
            </a:avLst>
          </a:prstGeom>
          <a:solidFill>
            <a:srgbClr val="038C73">
              <a:alpha val="7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Cliente Linux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50" y="1285875"/>
            <a:ext cx="439102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/>
        </p:nvSpPr>
        <p:spPr>
          <a:xfrm>
            <a:off x="7071425" y="1056625"/>
            <a:ext cx="27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Ingresse</a:t>
            </a:r>
            <a:endParaRPr sz="20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150" y="1102824"/>
            <a:ext cx="602678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/>
          <p:nvPr/>
        </p:nvSpPr>
        <p:spPr>
          <a:xfrm>
            <a:off x="-184575" y="2002500"/>
            <a:ext cx="3556500" cy="1138500"/>
          </a:xfrm>
          <a:prstGeom prst="roundRect">
            <a:avLst>
              <a:gd fmla="val 16667" name="adj"/>
            </a:avLst>
          </a:prstGeom>
          <a:solidFill>
            <a:srgbClr val="038C73">
              <a:alpha val="7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Site</a:t>
            </a:r>
            <a:r>
              <a:rPr lang="pt-BR" sz="2000">
                <a:solidFill>
                  <a:schemeClr val="lt1"/>
                </a:solidFill>
              </a:rPr>
              <a:t>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1409050" y="1155050"/>
            <a:ext cx="27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Ingresse</a:t>
            </a:r>
            <a:endParaRPr sz="20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75" y="1201249"/>
            <a:ext cx="602678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8050" y="152400"/>
            <a:ext cx="4693550" cy="46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/>
          <p:nvPr/>
        </p:nvSpPr>
        <p:spPr>
          <a:xfrm>
            <a:off x="-541350" y="215075"/>
            <a:ext cx="3839100" cy="917100"/>
          </a:xfrm>
          <a:prstGeom prst="roundRect">
            <a:avLst>
              <a:gd fmla="val 16667" name="adj"/>
            </a:avLst>
          </a:prstGeom>
          <a:solidFill>
            <a:srgbClr val="6100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Conclusão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25" y="1616700"/>
            <a:ext cx="3108425" cy="31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/>
          <p:nvPr/>
        </p:nvSpPr>
        <p:spPr>
          <a:xfrm>
            <a:off x="4056875" y="215075"/>
            <a:ext cx="4651800" cy="22113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rgbClr val="6100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38C73"/>
                </a:solidFill>
                <a:latin typeface="Courier New"/>
                <a:ea typeface="Courier New"/>
                <a:cs typeface="Courier New"/>
                <a:sym typeface="Courier New"/>
              </a:rPr>
              <a:t>Por meio da gestão e previsibilidade do negócio temos mais controle e conhecimento do ambiente, visto as dificuldades encontradas ao acompanhar o maquinário e seus processos</a:t>
            </a:r>
            <a:endParaRPr>
              <a:solidFill>
                <a:srgbClr val="038C7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1" name="Google Shape;261;p35"/>
          <p:cNvSpPr/>
          <p:nvPr/>
        </p:nvSpPr>
        <p:spPr>
          <a:xfrm>
            <a:off x="4056850" y="2634650"/>
            <a:ext cx="4651800" cy="22113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rgbClr val="6100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38C73"/>
                </a:solidFill>
                <a:latin typeface="Courier New"/>
                <a:ea typeface="Courier New"/>
                <a:cs typeface="Courier New"/>
                <a:sym typeface="Courier New"/>
              </a:rPr>
              <a:t>Sob nossos cuidados nossos clientes terão maior margem de ação em relação a possíveis imprevistos e problemas que poderiam dificultar o funcionamento do estabelecimento, registros de dados, e outras áreas</a:t>
            </a:r>
            <a:endParaRPr>
              <a:solidFill>
                <a:srgbClr val="038C7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/>
          <p:nvPr/>
        </p:nvSpPr>
        <p:spPr>
          <a:xfrm>
            <a:off x="0" y="4411475"/>
            <a:ext cx="9201900" cy="522000"/>
          </a:xfrm>
          <a:prstGeom prst="roundRect">
            <a:avLst>
              <a:gd fmla="val 16667" name="adj"/>
            </a:avLst>
          </a:prstGeom>
          <a:solidFill>
            <a:srgbClr val="6100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Agradecimentos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36"/>
          <p:cNvSpPr/>
          <p:nvPr/>
        </p:nvSpPr>
        <p:spPr>
          <a:xfrm>
            <a:off x="187000" y="3005800"/>
            <a:ext cx="2564400" cy="1311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“Agradeço ao apoio de todos que possibilitaram minha chegada até aqui.”</a:t>
            </a:r>
            <a:endParaRPr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-Isaque Renato</a:t>
            </a:r>
            <a:endParaRPr sz="18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8" name="Google Shape;268;p36"/>
          <p:cNvSpPr/>
          <p:nvPr/>
        </p:nvSpPr>
        <p:spPr>
          <a:xfrm>
            <a:off x="187000" y="214750"/>
            <a:ext cx="2564400" cy="1311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“Agradeço meus colegas, professores e todos que me ajudaram nas dificuldades.”</a:t>
            </a:r>
            <a:endParaRPr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-Carlos Dominciano</a:t>
            </a:r>
            <a:endParaRPr sz="18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9" name="Google Shape;269;p36"/>
          <p:cNvSpPr/>
          <p:nvPr/>
        </p:nvSpPr>
        <p:spPr>
          <a:xfrm>
            <a:off x="1725000" y="1610275"/>
            <a:ext cx="2564400" cy="1311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“Agradeço muito ao meu grupo e aos professores!”</a:t>
            </a:r>
            <a:endParaRPr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-Guilherme Brandão</a:t>
            </a:r>
            <a:endParaRPr sz="18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4433075" y="1610275"/>
            <a:ext cx="2564400" cy="1311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“Agradeço ao meu irmão, amigos, professores e os colegas do meu grupo por ter trabalhado bem.” -</a:t>
            </a:r>
            <a:r>
              <a:rPr lang="pt-BR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Hanna Santos</a:t>
            </a:r>
            <a:endParaRPr sz="18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1" name="Google Shape;271;p36"/>
          <p:cNvSpPr/>
          <p:nvPr/>
        </p:nvSpPr>
        <p:spPr>
          <a:xfrm>
            <a:off x="6274825" y="214775"/>
            <a:ext cx="2564400" cy="1311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pt-BR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Agradeço aos professores, e a todo o grupo.</a:t>
            </a:r>
            <a:r>
              <a:rPr lang="pt-BR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endParaRPr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-Diego Silva</a:t>
            </a:r>
            <a:endParaRPr sz="18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2" name="Google Shape;272;p36"/>
          <p:cNvSpPr/>
          <p:nvPr/>
        </p:nvSpPr>
        <p:spPr>
          <a:xfrm>
            <a:off x="6274825" y="3005800"/>
            <a:ext cx="2564400" cy="1311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“Agradeço a minha </a:t>
            </a:r>
            <a:r>
              <a:rPr lang="pt-BR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família</a:t>
            </a:r>
            <a:r>
              <a:rPr lang="pt-BR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, professores, grupo e colegas de sala</a:t>
            </a:r>
            <a:r>
              <a:rPr lang="pt-BR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endParaRPr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pt-BR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Milena Fazolim</a:t>
            </a:r>
            <a:endParaRPr sz="18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3" name="Google Shape;273;p36"/>
          <p:cNvPicPr preferRelativeResize="0"/>
          <p:nvPr/>
        </p:nvPicPr>
        <p:blipFill rotWithShape="1">
          <a:blip r:embed="rId3">
            <a:alphaModFix/>
          </a:blip>
          <a:srcRect b="0" l="9913" r="9881" t="0"/>
          <a:stretch/>
        </p:blipFill>
        <p:spPr>
          <a:xfrm>
            <a:off x="368650" y="1614625"/>
            <a:ext cx="1155300" cy="1220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4" name="Google Shape;2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648" y="3073000"/>
            <a:ext cx="1155300" cy="1244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8249" y="214749"/>
            <a:ext cx="1244700" cy="1244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6" name="Google Shape;276;p36"/>
          <p:cNvPicPr preferRelativeResize="0"/>
          <p:nvPr/>
        </p:nvPicPr>
        <p:blipFill rotWithShape="1">
          <a:blip r:embed="rId6">
            <a:alphaModFix/>
          </a:blip>
          <a:srcRect b="37090" l="0" r="0" t="4928"/>
          <a:stretch/>
        </p:blipFill>
        <p:spPr>
          <a:xfrm>
            <a:off x="2877675" y="229225"/>
            <a:ext cx="1244700" cy="1283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 rotWithShape="1">
          <a:blip r:embed="rId7">
            <a:alphaModFix/>
          </a:blip>
          <a:srcRect b="0" l="7694" r="5454" t="0"/>
          <a:stretch/>
        </p:blipFill>
        <p:spPr>
          <a:xfrm>
            <a:off x="2877675" y="3020124"/>
            <a:ext cx="1155300" cy="133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 rotWithShape="1">
          <a:blip r:embed="rId8">
            <a:alphaModFix/>
          </a:blip>
          <a:srcRect b="26985" l="13028" r="0" t="7259"/>
          <a:stretch/>
        </p:blipFill>
        <p:spPr>
          <a:xfrm>
            <a:off x="7141150" y="1637575"/>
            <a:ext cx="1244700" cy="125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25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5228050" y="2046600"/>
            <a:ext cx="4127400" cy="1050300"/>
          </a:xfrm>
          <a:prstGeom prst="roundRect">
            <a:avLst>
              <a:gd fmla="val 16667" name="adj"/>
            </a:avLst>
          </a:prstGeom>
          <a:solidFill>
            <a:srgbClr val="038C73">
              <a:alpha val="7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2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Proto-</a:t>
            </a:r>
            <a:endParaRPr sz="2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Personas</a:t>
            </a:r>
            <a:endParaRPr sz="2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7471750" y="228600"/>
            <a:ext cx="27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Ingresse</a:t>
            </a:r>
            <a:endParaRPr sz="20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475" y="274799"/>
            <a:ext cx="602678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2600" y="476525"/>
            <a:ext cx="3911700" cy="1789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Independência financeira.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Crescer profissionalmente.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Automatização de alguns processos em sua casa (Alexa por exemplo).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43" y="2343150"/>
            <a:ext cx="2243200" cy="22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3492725" y="2724250"/>
            <a:ext cx="4905900" cy="22431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Constantes compras e vendas pela internet.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Leva a vida no 220 e faz tudo de modo mais rápido.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Facilidade de adaptação a mudanças e novas tecnologias.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Referência entre amigos e familiares no quesito tecnologia.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4664375" y="476525"/>
            <a:ext cx="3734400" cy="1789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Uso de diversos serviços e processos como Amazon, Ifood, Uber,etc. Um notebook para trabalho e um pc para uso pessoal. Celular para uso pessoal e profissional.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-115750" y="4474250"/>
            <a:ext cx="3401100" cy="471000"/>
          </a:xfrm>
          <a:prstGeom prst="roundRect">
            <a:avLst>
              <a:gd fmla="val 16667" name="adj"/>
            </a:avLst>
          </a:prstGeom>
          <a:solidFill>
            <a:srgbClr val="038C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Assistência técnica - 25 anos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442600" y="60125"/>
            <a:ext cx="27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38C73"/>
                </a:solidFill>
                <a:latin typeface="Courier New"/>
                <a:ea typeface="Courier New"/>
                <a:cs typeface="Courier New"/>
                <a:sym typeface="Courier New"/>
              </a:rPr>
              <a:t>Objetivos</a:t>
            </a:r>
            <a:endParaRPr sz="2000">
              <a:solidFill>
                <a:srgbClr val="038C7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4664375" y="60125"/>
            <a:ext cx="27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38C73"/>
                </a:solidFill>
                <a:latin typeface="Courier New"/>
                <a:ea typeface="Courier New"/>
                <a:cs typeface="Courier New"/>
                <a:sym typeface="Courier New"/>
              </a:rPr>
              <a:t>Dispositivos</a:t>
            </a:r>
            <a:endParaRPr sz="2000">
              <a:solidFill>
                <a:srgbClr val="038C7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3492725" y="2266325"/>
            <a:ext cx="27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38C73"/>
                </a:solidFill>
                <a:latin typeface="Courier New"/>
                <a:ea typeface="Courier New"/>
                <a:cs typeface="Courier New"/>
                <a:sym typeface="Courier New"/>
              </a:rPr>
              <a:t>Comportamento</a:t>
            </a:r>
            <a:endParaRPr sz="2000">
              <a:solidFill>
                <a:srgbClr val="038C7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700" y="2124763"/>
            <a:ext cx="2510975" cy="25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442600" y="476525"/>
            <a:ext cx="3911700" cy="1789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rgbClr val="6100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Aumentar a produtividade de sua equipe.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Reduzir seu desgaste no dia-a-dia ao melhorar o trabalho do seu time.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Se atualizar às mudanças constantes do mercado.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442600" y="2792100"/>
            <a:ext cx="5208300" cy="22431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rgbClr val="6100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Comparar os preços e vê as melhores promoções antes de realizar compras.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Leva sua vida profissional e pessoal seguindo “rituais” pré estabelecidos.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Tem suas preferências, mas se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mantém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atualizado.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Prefere dados e informações mais simples.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4664375" y="476525"/>
            <a:ext cx="4044300" cy="1789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rgbClr val="6100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Durante o seu tempo livre segue notícias pelo celular.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Usa sistema operacional Windows tanto no trabalho quanto em casa.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Um notebook de uso profissional e pessoal.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5887975" y="4499025"/>
            <a:ext cx="3401100" cy="471000"/>
          </a:xfrm>
          <a:prstGeom prst="roundRect">
            <a:avLst>
              <a:gd fmla="val 16667" name="adj"/>
            </a:avLst>
          </a:prstGeom>
          <a:solidFill>
            <a:srgbClr val="6100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Gerência - 47 anos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442600" y="-16075"/>
            <a:ext cx="27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Objetivos</a:t>
            </a:r>
            <a:endParaRPr sz="20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4664375" y="60125"/>
            <a:ext cx="27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Dispositivos</a:t>
            </a:r>
            <a:endParaRPr sz="20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444725" y="2342525"/>
            <a:ext cx="27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Comportamento</a:t>
            </a:r>
            <a:endParaRPr sz="20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025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-131800" y="1986750"/>
            <a:ext cx="3401100" cy="1170000"/>
          </a:xfrm>
          <a:prstGeom prst="roundRect">
            <a:avLst>
              <a:gd fmla="val 16667" name="adj"/>
            </a:avLst>
          </a:prstGeom>
          <a:solidFill>
            <a:srgbClr val="6100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UserStory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Requisito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1215000" y="369525"/>
            <a:ext cx="27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610083"/>
                </a:solidFill>
                <a:latin typeface="Courier New"/>
                <a:ea typeface="Courier New"/>
                <a:cs typeface="Courier New"/>
                <a:sym typeface="Courier New"/>
              </a:rPr>
              <a:t>Ingresse</a:t>
            </a:r>
            <a:endParaRPr sz="2000">
              <a:solidFill>
                <a:srgbClr val="61008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25" y="415724"/>
            <a:ext cx="602678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75" y="1464250"/>
            <a:ext cx="1861400" cy="18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/>
          <p:nvPr/>
        </p:nvSpPr>
        <p:spPr>
          <a:xfrm>
            <a:off x="507275" y="380475"/>
            <a:ext cx="1861500" cy="620100"/>
          </a:xfrm>
          <a:prstGeom prst="roundRect">
            <a:avLst>
              <a:gd fmla="val 16667" name="adj"/>
            </a:avLst>
          </a:prstGeom>
          <a:solidFill>
            <a:srgbClr val="038C73">
              <a:alpha val="3650"/>
            </a:srgbClr>
          </a:solidFill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ourier New"/>
                <a:ea typeface="Courier New"/>
                <a:cs typeface="Courier New"/>
                <a:sym typeface="Courier New"/>
              </a:rPr>
              <a:t>Eu, </a:t>
            </a:r>
            <a:r>
              <a:rPr b="1" lang="pt-BR" sz="1600">
                <a:latin typeface="Courier New"/>
                <a:ea typeface="Courier New"/>
                <a:cs typeface="Courier New"/>
                <a:sym typeface="Courier New"/>
              </a:rPr>
              <a:t>enquanto</a:t>
            </a:r>
            <a:r>
              <a:rPr b="1" lang="pt-BR" sz="16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3842100" y="380475"/>
            <a:ext cx="1861500" cy="620100"/>
          </a:xfrm>
          <a:prstGeom prst="roundRect">
            <a:avLst>
              <a:gd fmla="val 16667" name="adj"/>
            </a:avLst>
          </a:prstGeom>
          <a:solidFill>
            <a:srgbClr val="038C73">
              <a:alpha val="3650"/>
            </a:srgbClr>
          </a:solidFill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ourier New"/>
                <a:ea typeface="Courier New"/>
                <a:cs typeface="Courier New"/>
                <a:sym typeface="Courier New"/>
              </a:rPr>
              <a:t>Quero: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6413300" y="380475"/>
            <a:ext cx="1861500" cy="620100"/>
          </a:xfrm>
          <a:prstGeom prst="roundRect">
            <a:avLst>
              <a:gd fmla="val 16667" name="adj"/>
            </a:avLst>
          </a:prstGeom>
          <a:solidFill>
            <a:srgbClr val="038C73">
              <a:alpha val="3650"/>
            </a:srgbClr>
          </a:solidFill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ourier New"/>
                <a:ea typeface="Courier New"/>
                <a:cs typeface="Courier New"/>
                <a:sym typeface="Courier New"/>
              </a:rPr>
              <a:t>Para: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507225" y="3827725"/>
            <a:ext cx="1861500" cy="62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Suporte Técnico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3641250" y="1464250"/>
            <a:ext cx="2263200" cy="1311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Informações de software e hardware da máquina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6256750" y="1464250"/>
            <a:ext cx="2174400" cy="1311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Análise das informações seja mais fácil e rápida.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3641250" y="3135925"/>
            <a:ext cx="2263200" cy="1311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sistema de alertas por máquina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6256850" y="3135925"/>
            <a:ext cx="2174400" cy="1311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Eu saiba qual das máquinas está com problema. 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/>
          <p:nvPr/>
        </p:nvSpPr>
        <p:spPr>
          <a:xfrm>
            <a:off x="507275" y="380475"/>
            <a:ext cx="1861500" cy="620100"/>
          </a:xfrm>
          <a:prstGeom prst="roundRect">
            <a:avLst>
              <a:gd fmla="val 16667" name="adj"/>
            </a:avLst>
          </a:prstGeom>
          <a:solidFill>
            <a:srgbClr val="610083">
              <a:alpha val="3650"/>
            </a:srgbClr>
          </a:solidFill>
          <a:ln cap="flat" cmpd="sng" w="9525">
            <a:solidFill>
              <a:srgbClr val="6100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ourier New"/>
                <a:ea typeface="Courier New"/>
                <a:cs typeface="Courier New"/>
                <a:sym typeface="Courier New"/>
              </a:rPr>
              <a:t>Eu, enquanto: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3842100" y="380475"/>
            <a:ext cx="1861500" cy="620100"/>
          </a:xfrm>
          <a:prstGeom prst="roundRect">
            <a:avLst>
              <a:gd fmla="val 16667" name="adj"/>
            </a:avLst>
          </a:prstGeom>
          <a:solidFill>
            <a:srgbClr val="610083">
              <a:alpha val="3650"/>
            </a:srgbClr>
          </a:solidFill>
          <a:ln cap="flat" cmpd="sng" w="9525">
            <a:solidFill>
              <a:srgbClr val="6100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ourier New"/>
                <a:ea typeface="Courier New"/>
                <a:cs typeface="Courier New"/>
                <a:sym typeface="Courier New"/>
              </a:rPr>
              <a:t>Quero: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6413300" y="380475"/>
            <a:ext cx="1861500" cy="620100"/>
          </a:xfrm>
          <a:prstGeom prst="roundRect">
            <a:avLst>
              <a:gd fmla="val 16667" name="adj"/>
            </a:avLst>
          </a:prstGeom>
          <a:solidFill>
            <a:srgbClr val="610083">
              <a:alpha val="3650"/>
            </a:srgbClr>
          </a:solidFill>
          <a:ln cap="flat" cmpd="sng" w="9525">
            <a:solidFill>
              <a:srgbClr val="6100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ourier New"/>
                <a:ea typeface="Courier New"/>
                <a:cs typeface="Courier New"/>
                <a:sym typeface="Courier New"/>
              </a:rPr>
              <a:t>Para: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507225" y="3827725"/>
            <a:ext cx="1861500" cy="62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100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Gerente</a:t>
            </a:r>
            <a:endParaRPr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3641250" y="1464250"/>
            <a:ext cx="2263200" cy="1311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100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Histórico de erros e problemas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6256750" y="1464250"/>
            <a:ext cx="2174400" cy="1311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100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Eu saiba qual máquina precisa ser consertada ou trocada. 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3641250" y="3135925"/>
            <a:ext cx="2263200" cy="1311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100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Preciso de uma interface com alertas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6256850" y="3135925"/>
            <a:ext cx="2174400" cy="1311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100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Eu possa delegar o concerto para a equipe de suporte técnico. 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75" y="1464250"/>
            <a:ext cx="2174400" cy="21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/>
          <p:nvPr/>
        </p:nvSpPr>
        <p:spPr>
          <a:xfrm>
            <a:off x="507275" y="380475"/>
            <a:ext cx="1861500" cy="620100"/>
          </a:xfrm>
          <a:prstGeom prst="roundRect">
            <a:avLst>
              <a:gd fmla="val 16667" name="adj"/>
            </a:avLst>
          </a:prstGeom>
          <a:solidFill>
            <a:srgbClr val="038C73">
              <a:alpha val="3650"/>
            </a:srgbClr>
          </a:solidFill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ourier New"/>
                <a:ea typeface="Courier New"/>
                <a:cs typeface="Courier New"/>
                <a:sym typeface="Courier New"/>
              </a:rPr>
              <a:t>Eu, enquanto: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3813925" y="1373913"/>
            <a:ext cx="1861500" cy="620100"/>
          </a:xfrm>
          <a:prstGeom prst="roundRect">
            <a:avLst>
              <a:gd fmla="val 16667" name="adj"/>
            </a:avLst>
          </a:prstGeom>
          <a:solidFill>
            <a:srgbClr val="038C73">
              <a:alpha val="3650"/>
            </a:srgbClr>
          </a:solidFill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ourier New"/>
                <a:ea typeface="Courier New"/>
                <a:cs typeface="Courier New"/>
                <a:sym typeface="Courier New"/>
              </a:rPr>
              <a:t>Quero: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6385125" y="1373913"/>
            <a:ext cx="1861500" cy="620100"/>
          </a:xfrm>
          <a:prstGeom prst="roundRect">
            <a:avLst>
              <a:gd fmla="val 16667" name="adj"/>
            </a:avLst>
          </a:prstGeom>
          <a:solidFill>
            <a:srgbClr val="038C73">
              <a:alpha val="3650"/>
            </a:srgbClr>
          </a:solidFill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ourier New"/>
                <a:ea typeface="Courier New"/>
                <a:cs typeface="Courier New"/>
                <a:sym typeface="Courier New"/>
              </a:rPr>
              <a:t>Para: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507225" y="3827725"/>
            <a:ext cx="1861500" cy="62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Cliente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3613075" y="2457688"/>
            <a:ext cx="2263200" cy="1311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Preciso que os totens estejam funcionando em tempo integral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6228575" y="2457688"/>
            <a:ext cx="2174400" cy="1311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38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Evitar experiências ruins como atrasos e estresse.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75" y="1540213"/>
            <a:ext cx="1747875" cy="17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/>
          <p:nvPr/>
        </p:nvSpPr>
        <p:spPr>
          <a:xfrm>
            <a:off x="1888300" y="2747900"/>
            <a:ext cx="352200" cy="450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1888300" y="2120850"/>
            <a:ext cx="352200" cy="450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1389875" y="1458525"/>
            <a:ext cx="352200" cy="450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